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8" r:id="rId2"/>
    <p:sldId id="267" r:id="rId3"/>
    <p:sldId id="258" r:id="rId4"/>
    <p:sldId id="261" r:id="rId5"/>
    <p:sldId id="269" r:id="rId6"/>
    <p:sldId id="259" r:id="rId7"/>
    <p:sldId id="260" r:id="rId8"/>
    <p:sldId id="264" r:id="rId9"/>
    <p:sldId id="265" r:id="rId10"/>
    <p:sldId id="270" r:id="rId11"/>
  </p:sldIdLst>
  <p:sldSz cx="14630400" cy="8229600"/>
  <p:notesSz cx="8229600" cy="14630400"/>
  <p:embeddedFontLst>
    <p:embeddedFont>
      <p:font typeface="Inter" panose="020B0604020202020204" charset="0"/>
      <p:regular r:id="rId13"/>
    </p:embeddedFont>
    <p:embeddedFont>
      <p:font typeface="Nirmala UI" panose="020B0502040204020203" pitchFamily="34" charset="0"/>
      <p:regular r:id="rId14"/>
      <p:bold r:id="rId15"/>
    </p:embeddedFont>
    <p:embeddedFont>
      <p:font typeface="Petrona"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33" d="100"/>
          <a:sy n="33" d="100"/>
        </p:scale>
        <p:origin x="4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68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7044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64039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336266" cy="8229600"/>
          </a:xfrm>
          <a:prstGeom prst="rect">
            <a:avLst/>
          </a:prstGeom>
        </p:spPr>
      </p:pic>
      <p:sp>
        <p:nvSpPr>
          <p:cNvPr id="3" name="Text 0"/>
          <p:cNvSpPr/>
          <p:nvPr/>
        </p:nvSpPr>
        <p:spPr>
          <a:xfrm>
            <a:off x="5798371" y="2269296"/>
            <a:ext cx="8068235" cy="223277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Nirmala UI" panose="020B0502040204020203" pitchFamily="34" charset="0"/>
                <a:ea typeface="Nirmala UI" panose="020B0502040204020203" pitchFamily="34" charset="0"/>
                <a:cs typeface="Nirmala UI" panose="020B0502040204020203" pitchFamily="34" charset="0"/>
              </a:rPr>
              <a:t>Nexus DataLens: An End-to-End Data Analytics Solution on Cloud
(Research Project)</a:t>
            </a:r>
            <a:endParaRPr lang="en-US" sz="4650" dirty="0">
              <a:latin typeface="Nirmala UI" panose="020B0502040204020203" pitchFamily="34" charset="0"/>
              <a:ea typeface="Nirmala UI" panose="020B0502040204020203" pitchFamily="34" charset="0"/>
              <a:cs typeface="Nirmala UI" panose="020B0502040204020203" pitchFamily="34" charset="0"/>
            </a:endParaRPr>
          </a:p>
        </p:txBody>
      </p:sp>
      <p:sp>
        <p:nvSpPr>
          <p:cNvPr id="4" name="Text 1"/>
          <p:cNvSpPr/>
          <p:nvPr/>
        </p:nvSpPr>
        <p:spPr>
          <a:xfrm>
            <a:off x="5798371" y="5568343"/>
            <a:ext cx="3572470" cy="1339810"/>
          </a:xfrm>
          <a:prstGeom prst="rect">
            <a:avLst/>
          </a:prstGeom>
          <a:noFill/>
          <a:ln/>
        </p:spPr>
        <p:txBody>
          <a:bodyPr wrap="square" lIns="0" tIns="0" rIns="0" bIns="0" rtlCol="0" anchor="t"/>
          <a:lstStyle/>
          <a:p>
            <a:pPr marL="0" indent="0">
              <a:lnSpc>
                <a:spcPts val="3500"/>
              </a:lnSpc>
              <a:buNone/>
            </a:pPr>
            <a:endParaRPr lang="en-US" sz="2800" dirty="0">
              <a:solidFill>
                <a:schemeClr val="accent2">
                  <a:lumMod val="40000"/>
                  <a:lumOff val="60000"/>
                </a:schemeClr>
              </a:solidFill>
            </a:endParaRPr>
          </a:p>
        </p:txBody>
      </p:sp>
      <p:pic>
        <p:nvPicPr>
          <p:cNvPr id="6" name="Picture 5">
            <a:extLst>
              <a:ext uri="{FF2B5EF4-FFF2-40B4-BE49-F238E27FC236}">
                <a16:creationId xmlns:a16="http://schemas.microsoft.com/office/drawing/2014/main" id="{0091F2EA-5833-932D-BE0F-E55E7DEABAF9}"/>
              </a:ext>
            </a:extLst>
          </p:cNvPr>
          <p:cNvPicPr>
            <a:picLocks noChangeAspect="1"/>
          </p:cNvPicPr>
          <p:nvPr/>
        </p:nvPicPr>
        <p:blipFill>
          <a:blip r:embed="rId4"/>
          <a:stretch>
            <a:fillRect/>
          </a:stretch>
        </p:blipFill>
        <p:spPr>
          <a:xfrm>
            <a:off x="4123317" y="-1443675"/>
            <a:ext cx="6189457" cy="61894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653EA0B-432F-45EF-88F7-766C9C7030BF}"/>
              </a:ext>
            </a:extLst>
          </p:cNvPr>
          <p:cNvSpPr/>
          <p:nvPr/>
        </p:nvSpPr>
        <p:spPr>
          <a:xfrm>
            <a:off x="3979191" y="3910728"/>
            <a:ext cx="6672017" cy="744260"/>
          </a:xfrm>
          <a:prstGeom prst="rect">
            <a:avLst/>
          </a:prstGeom>
          <a:noFill/>
          <a:ln/>
        </p:spPr>
        <p:txBody>
          <a:bodyPr wrap="none" lIns="0" tIns="0" rIns="0" bIns="0" rtlCol="0" anchor="t"/>
          <a:lstStyle/>
          <a:p>
            <a:pPr marL="0" indent="0">
              <a:lnSpc>
                <a:spcPts val="5850"/>
              </a:lnSpc>
              <a:buNone/>
            </a:pPr>
            <a:r>
              <a:rPr lang="en-US" sz="9600" b="1" kern="0" spc="-94" dirty="0">
                <a:solidFill>
                  <a:srgbClr val="FF8AAF"/>
                </a:solidFill>
                <a:latin typeface="Petrona" pitchFamily="34" charset="0"/>
                <a:ea typeface="Petrona" pitchFamily="34" charset="-122"/>
                <a:cs typeface="Petrona" pitchFamily="34" charset="-120"/>
              </a:rPr>
              <a:t>THANK YOU!</a:t>
            </a:r>
            <a:endParaRPr lang="en-US" sz="9600" dirty="0"/>
          </a:p>
        </p:txBody>
      </p:sp>
    </p:spTree>
    <p:extLst>
      <p:ext uri="{BB962C8B-B14F-4D97-AF65-F5344CB8AC3E}">
        <p14:creationId xmlns:p14="http://schemas.microsoft.com/office/powerpoint/2010/main" val="323485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544718"/>
            <a:ext cx="9385221" cy="972572"/>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Introduction to Nexus DataLens on AWS</a:t>
            </a:r>
            <a:endParaRPr lang="en-US" sz="4650" dirty="0"/>
          </a:p>
        </p:txBody>
      </p:sp>
      <p:sp>
        <p:nvSpPr>
          <p:cNvPr id="4" name="Text 1"/>
          <p:cNvSpPr/>
          <p:nvPr/>
        </p:nvSpPr>
        <p:spPr>
          <a:xfrm>
            <a:off x="4451390" y="3402639"/>
            <a:ext cx="9385221" cy="1088708"/>
          </a:xfrm>
          <a:prstGeom prst="rect">
            <a:avLst/>
          </a:prstGeom>
          <a:noFill/>
          <a:ln/>
        </p:spPr>
        <p:txBody>
          <a:bodyPr wrap="square" lIns="0" tIns="0" rIns="0" bIns="0" rtlCol="0" anchor="t"/>
          <a:lstStyle/>
          <a:p>
            <a:pPr marL="0" indent="0">
              <a:lnSpc>
                <a:spcPts val="2850"/>
              </a:lnSpc>
              <a:buNone/>
            </a:pPr>
            <a:r>
              <a:rPr lang="en-US" sz="2000" kern="0" spc="-36" dirty="0">
                <a:solidFill>
                  <a:srgbClr val="E0D6DE"/>
                </a:solidFill>
                <a:latin typeface="Inter" pitchFamily="34" charset="0"/>
                <a:ea typeface="Inter" pitchFamily="34" charset="-122"/>
                <a:cs typeface="Inter" pitchFamily="34" charset="-120"/>
              </a:rPr>
              <a:t>The Nexus DataLens project aims to create a user-friendly, end-to-end data analytics platform. Users can upload files, and AWS automatically processes the data to generate dynamic dashboards using QuickSight.</a:t>
            </a:r>
            <a:endParaRPr lang="en-US" sz="2000" dirty="0"/>
          </a:p>
        </p:txBody>
      </p:sp>
      <p:sp>
        <p:nvSpPr>
          <p:cNvPr id="5" name="Text 2"/>
          <p:cNvSpPr/>
          <p:nvPr/>
        </p:nvSpPr>
        <p:spPr>
          <a:xfrm>
            <a:off x="4451391" y="4832342"/>
            <a:ext cx="9385221" cy="1088708"/>
          </a:xfrm>
          <a:prstGeom prst="rect">
            <a:avLst/>
          </a:prstGeom>
          <a:noFill/>
          <a:ln/>
        </p:spPr>
        <p:txBody>
          <a:bodyPr wrap="square" lIns="0" tIns="0" rIns="0" bIns="0" rtlCol="0" anchor="t"/>
          <a:lstStyle/>
          <a:p>
            <a:pPr marL="0" indent="0">
              <a:lnSpc>
                <a:spcPts val="2850"/>
              </a:lnSpc>
              <a:buNone/>
            </a:pPr>
            <a:r>
              <a:rPr lang="en-US" sz="2000" kern="0" spc="-36" dirty="0">
                <a:solidFill>
                  <a:srgbClr val="E0D6DE"/>
                </a:solidFill>
                <a:latin typeface="Inter" pitchFamily="34" charset="0"/>
                <a:ea typeface="Inter" pitchFamily="34" charset="-122"/>
                <a:cs typeface="Inter" pitchFamily="34" charset="-120"/>
              </a:rPr>
              <a:t>This project simplifies data workflows by automating file ingestion, data transformation, and visualization, enabling users to gain actionable insights from their data without requiring extensive technical expertise.</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80000"/>
            </a:srgbClr>
          </a:solidFill>
          <a:ln/>
        </p:spPr>
        <p:txBody>
          <a:bodyPr/>
          <a:lstStyle/>
          <a:p>
            <a:endParaRPr lang="en-IN" dirty="0"/>
          </a:p>
        </p:txBody>
      </p:sp>
      <p:sp>
        <p:nvSpPr>
          <p:cNvPr id="4" name="Text 1"/>
          <p:cNvSpPr/>
          <p:nvPr/>
        </p:nvSpPr>
        <p:spPr>
          <a:xfrm>
            <a:off x="5538922" y="966934"/>
            <a:ext cx="3183244"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rPr>
              <a:t>Services </a:t>
            </a:r>
            <a:endParaRPr lang="en-US" sz="4650" dirty="0"/>
          </a:p>
        </p:txBody>
      </p:sp>
      <p:sp>
        <p:nvSpPr>
          <p:cNvPr id="6" name="Text 3"/>
          <p:cNvSpPr/>
          <p:nvPr/>
        </p:nvSpPr>
        <p:spPr>
          <a:xfrm>
            <a:off x="976074" y="2985849"/>
            <a:ext cx="145733"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0" name="Text 7"/>
          <p:cNvSpPr/>
          <p:nvPr/>
        </p:nvSpPr>
        <p:spPr>
          <a:xfrm>
            <a:off x="7586067" y="2985849"/>
            <a:ext cx="195382"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4" name="Text 11"/>
          <p:cNvSpPr/>
          <p:nvPr/>
        </p:nvSpPr>
        <p:spPr>
          <a:xfrm>
            <a:off x="951428" y="5064681"/>
            <a:ext cx="195024"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8" name="Text 15"/>
          <p:cNvSpPr/>
          <p:nvPr/>
        </p:nvSpPr>
        <p:spPr>
          <a:xfrm>
            <a:off x="7591068" y="5064681"/>
            <a:ext cx="185380"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9" name="Text 16"/>
          <p:cNvSpPr/>
          <p:nvPr/>
        </p:nvSpPr>
        <p:spPr>
          <a:xfrm>
            <a:off x="801435" y="3736693"/>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S3 Bucket</a:t>
            </a:r>
            <a:endParaRPr lang="en-US" sz="2300" dirty="0">
              <a:solidFill>
                <a:srgbClr val="FFFF00"/>
              </a:solidFill>
            </a:endParaRPr>
          </a:p>
        </p:txBody>
      </p:sp>
      <p:pic>
        <p:nvPicPr>
          <p:cNvPr id="22" name="Picture 21">
            <a:extLst>
              <a:ext uri="{FF2B5EF4-FFF2-40B4-BE49-F238E27FC236}">
                <a16:creationId xmlns:a16="http://schemas.microsoft.com/office/drawing/2014/main" id="{1196301E-A89A-4EAC-B3CE-EF105B833FB3}"/>
              </a:ext>
            </a:extLst>
          </p:cNvPr>
          <p:cNvPicPr>
            <a:picLocks noChangeAspect="1"/>
          </p:cNvPicPr>
          <p:nvPr/>
        </p:nvPicPr>
        <p:blipFill>
          <a:blip r:embed="rId4"/>
          <a:stretch>
            <a:fillRect/>
          </a:stretch>
        </p:blipFill>
        <p:spPr>
          <a:xfrm>
            <a:off x="681492" y="2234238"/>
            <a:ext cx="1399737" cy="1399737"/>
          </a:xfrm>
          <a:prstGeom prst="rect">
            <a:avLst/>
          </a:prstGeom>
        </p:spPr>
      </p:pic>
      <p:pic>
        <p:nvPicPr>
          <p:cNvPr id="24" name="Picture 23">
            <a:extLst>
              <a:ext uri="{FF2B5EF4-FFF2-40B4-BE49-F238E27FC236}">
                <a16:creationId xmlns:a16="http://schemas.microsoft.com/office/drawing/2014/main" id="{1F61F5C8-8AA7-45EF-A679-9CEE5830BADB}"/>
              </a:ext>
            </a:extLst>
          </p:cNvPr>
          <p:cNvPicPr>
            <a:picLocks noChangeAspect="1"/>
          </p:cNvPicPr>
          <p:nvPr/>
        </p:nvPicPr>
        <p:blipFill>
          <a:blip r:embed="rId5"/>
          <a:stretch>
            <a:fillRect/>
          </a:stretch>
        </p:blipFill>
        <p:spPr>
          <a:xfrm>
            <a:off x="3108422" y="2288114"/>
            <a:ext cx="1399737" cy="1399737"/>
          </a:xfrm>
          <a:prstGeom prst="rect">
            <a:avLst/>
          </a:prstGeom>
        </p:spPr>
      </p:pic>
      <p:pic>
        <p:nvPicPr>
          <p:cNvPr id="26" name="Picture 25">
            <a:extLst>
              <a:ext uri="{FF2B5EF4-FFF2-40B4-BE49-F238E27FC236}">
                <a16:creationId xmlns:a16="http://schemas.microsoft.com/office/drawing/2014/main" id="{5297F8C6-A5BA-4E91-B2A3-D2FDA71643D6}"/>
              </a:ext>
            </a:extLst>
          </p:cNvPr>
          <p:cNvPicPr>
            <a:picLocks noChangeAspect="1"/>
          </p:cNvPicPr>
          <p:nvPr/>
        </p:nvPicPr>
        <p:blipFill>
          <a:blip r:embed="rId6"/>
          <a:stretch>
            <a:fillRect/>
          </a:stretch>
        </p:blipFill>
        <p:spPr>
          <a:xfrm>
            <a:off x="5589139" y="2315572"/>
            <a:ext cx="1744965" cy="1399737"/>
          </a:xfrm>
          <a:prstGeom prst="rect">
            <a:avLst/>
          </a:prstGeom>
        </p:spPr>
      </p:pic>
      <p:pic>
        <p:nvPicPr>
          <p:cNvPr id="28" name="Picture 27">
            <a:extLst>
              <a:ext uri="{FF2B5EF4-FFF2-40B4-BE49-F238E27FC236}">
                <a16:creationId xmlns:a16="http://schemas.microsoft.com/office/drawing/2014/main" id="{C68E5276-9906-42FA-A447-A833E485F95B}"/>
              </a:ext>
            </a:extLst>
          </p:cNvPr>
          <p:cNvPicPr>
            <a:picLocks noChangeAspect="1"/>
          </p:cNvPicPr>
          <p:nvPr/>
        </p:nvPicPr>
        <p:blipFill>
          <a:blip r:embed="rId7"/>
          <a:stretch>
            <a:fillRect/>
          </a:stretch>
        </p:blipFill>
        <p:spPr>
          <a:xfrm>
            <a:off x="8270310" y="2332310"/>
            <a:ext cx="1492441" cy="1405581"/>
          </a:xfrm>
          <a:prstGeom prst="rect">
            <a:avLst/>
          </a:prstGeom>
        </p:spPr>
      </p:pic>
      <p:pic>
        <p:nvPicPr>
          <p:cNvPr id="30" name="Picture 29">
            <a:extLst>
              <a:ext uri="{FF2B5EF4-FFF2-40B4-BE49-F238E27FC236}">
                <a16:creationId xmlns:a16="http://schemas.microsoft.com/office/drawing/2014/main" id="{59910063-97EA-4148-9AE2-ED17C8A5387D}"/>
              </a:ext>
            </a:extLst>
          </p:cNvPr>
          <p:cNvPicPr>
            <a:picLocks noChangeAspect="1"/>
          </p:cNvPicPr>
          <p:nvPr/>
        </p:nvPicPr>
        <p:blipFill>
          <a:blip r:embed="rId8"/>
          <a:stretch>
            <a:fillRect/>
          </a:stretch>
        </p:blipFill>
        <p:spPr>
          <a:xfrm>
            <a:off x="10698957" y="2328083"/>
            <a:ext cx="1492441" cy="1418558"/>
          </a:xfrm>
          <a:prstGeom prst="rect">
            <a:avLst/>
          </a:prstGeom>
        </p:spPr>
      </p:pic>
      <p:pic>
        <p:nvPicPr>
          <p:cNvPr id="32" name="Picture 31">
            <a:extLst>
              <a:ext uri="{FF2B5EF4-FFF2-40B4-BE49-F238E27FC236}">
                <a16:creationId xmlns:a16="http://schemas.microsoft.com/office/drawing/2014/main" id="{9F4E59E2-8396-4082-989D-D5CF00E503A0}"/>
              </a:ext>
            </a:extLst>
          </p:cNvPr>
          <p:cNvPicPr>
            <a:picLocks noChangeAspect="1"/>
          </p:cNvPicPr>
          <p:nvPr/>
        </p:nvPicPr>
        <p:blipFill>
          <a:blip r:embed="rId9"/>
          <a:stretch>
            <a:fillRect/>
          </a:stretch>
        </p:blipFill>
        <p:spPr>
          <a:xfrm>
            <a:off x="9507887" y="5181918"/>
            <a:ext cx="1522303" cy="1495823"/>
          </a:xfrm>
          <a:prstGeom prst="rect">
            <a:avLst/>
          </a:prstGeom>
        </p:spPr>
      </p:pic>
      <p:pic>
        <p:nvPicPr>
          <p:cNvPr id="34" name="Picture 33">
            <a:extLst>
              <a:ext uri="{FF2B5EF4-FFF2-40B4-BE49-F238E27FC236}">
                <a16:creationId xmlns:a16="http://schemas.microsoft.com/office/drawing/2014/main" id="{03EEED85-14D1-4875-B4BE-2633898E41F9}"/>
              </a:ext>
            </a:extLst>
          </p:cNvPr>
          <p:cNvPicPr>
            <a:picLocks noChangeAspect="1"/>
          </p:cNvPicPr>
          <p:nvPr/>
        </p:nvPicPr>
        <p:blipFill rotWithShape="1">
          <a:blip r:embed="rId10"/>
          <a:srcRect l="16140" r="11975" b="17754"/>
          <a:stretch/>
        </p:blipFill>
        <p:spPr>
          <a:xfrm>
            <a:off x="11956446" y="5167620"/>
            <a:ext cx="1311305" cy="1470889"/>
          </a:xfrm>
          <a:prstGeom prst="rect">
            <a:avLst/>
          </a:prstGeom>
        </p:spPr>
      </p:pic>
      <p:pic>
        <p:nvPicPr>
          <p:cNvPr id="36" name="Picture 35">
            <a:extLst>
              <a:ext uri="{FF2B5EF4-FFF2-40B4-BE49-F238E27FC236}">
                <a16:creationId xmlns:a16="http://schemas.microsoft.com/office/drawing/2014/main" id="{BA8A97F5-B3F9-4BA3-8559-616806620EC1}"/>
              </a:ext>
            </a:extLst>
          </p:cNvPr>
          <p:cNvPicPr>
            <a:picLocks noChangeAspect="1"/>
          </p:cNvPicPr>
          <p:nvPr/>
        </p:nvPicPr>
        <p:blipFill>
          <a:blip r:embed="rId11"/>
          <a:stretch>
            <a:fillRect/>
          </a:stretch>
        </p:blipFill>
        <p:spPr>
          <a:xfrm>
            <a:off x="2162952" y="5220390"/>
            <a:ext cx="1476696" cy="1457351"/>
          </a:xfrm>
          <a:prstGeom prst="rect">
            <a:avLst/>
          </a:prstGeom>
        </p:spPr>
      </p:pic>
      <p:pic>
        <p:nvPicPr>
          <p:cNvPr id="38" name="Picture 37">
            <a:extLst>
              <a:ext uri="{FF2B5EF4-FFF2-40B4-BE49-F238E27FC236}">
                <a16:creationId xmlns:a16="http://schemas.microsoft.com/office/drawing/2014/main" id="{AE4C899F-1762-4CDF-9C36-AD1D1B5AB09B}"/>
              </a:ext>
            </a:extLst>
          </p:cNvPr>
          <p:cNvPicPr>
            <a:picLocks noChangeAspect="1"/>
          </p:cNvPicPr>
          <p:nvPr/>
        </p:nvPicPr>
        <p:blipFill>
          <a:blip r:embed="rId12"/>
          <a:stretch>
            <a:fillRect/>
          </a:stretch>
        </p:blipFill>
        <p:spPr>
          <a:xfrm>
            <a:off x="4648839" y="5191854"/>
            <a:ext cx="1476696" cy="1469891"/>
          </a:xfrm>
          <a:prstGeom prst="rect">
            <a:avLst/>
          </a:prstGeom>
        </p:spPr>
      </p:pic>
      <p:pic>
        <p:nvPicPr>
          <p:cNvPr id="40" name="Picture 39">
            <a:extLst>
              <a:ext uri="{FF2B5EF4-FFF2-40B4-BE49-F238E27FC236}">
                <a16:creationId xmlns:a16="http://schemas.microsoft.com/office/drawing/2014/main" id="{F1474877-BF44-4A8A-8AEE-CFF48FE2C622}"/>
              </a:ext>
            </a:extLst>
          </p:cNvPr>
          <p:cNvPicPr>
            <a:picLocks noChangeAspect="1"/>
          </p:cNvPicPr>
          <p:nvPr/>
        </p:nvPicPr>
        <p:blipFill>
          <a:blip r:embed="rId13"/>
          <a:stretch>
            <a:fillRect/>
          </a:stretch>
        </p:blipFill>
        <p:spPr>
          <a:xfrm>
            <a:off x="12841288" y="2315572"/>
            <a:ext cx="1522303" cy="1490980"/>
          </a:xfrm>
          <a:prstGeom prst="rect">
            <a:avLst/>
          </a:prstGeom>
        </p:spPr>
      </p:pic>
      <p:sp>
        <p:nvSpPr>
          <p:cNvPr id="43" name="Text 16">
            <a:extLst>
              <a:ext uri="{FF2B5EF4-FFF2-40B4-BE49-F238E27FC236}">
                <a16:creationId xmlns:a16="http://schemas.microsoft.com/office/drawing/2014/main" id="{FC5468E5-0D39-4FCE-9153-52CD0B88BA4E}"/>
              </a:ext>
            </a:extLst>
          </p:cNvPr>
          <p:cNvSpPr/>
          <p:nvPr/>
        </p:nvSpPr>
        <p:spPr>
          <a:xfrm>
            <a:off x="3108422" y="3737891"/>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AWS Lambda</a:t>
            </a:r>
            <a:endParaRPr lang="en-US" sz="2300" dirty="0">
              <a:solidFill>
                <a:srgbClr val="FFFF00"/>
              </a:solidFill>
            </a:endParaRPr>
          </a:p>
        </p:txBody>
      </p:sp>
      <p:sp>
        <p:nvSpPr>
          <p:cNvPr id="44" name="Text 16">
            <a:extLst>
              <a:ext uri="{FF2B5EF4-FFF2-40B4-BE49-F238E27FC236}">
                <a16:creationId xmlns:a16="http://schemas.microsoft.com/office/drawing/2014/main" id="{31ADDBF1-28DF-4956-8083-AAFC07C1F71D}"/>
              </a:ext>
            </a:extLst>
          </p:cNvPr>
          <p:cNvSpPr/>
          <p:nvPr/>
        </p:nvSpPr>
        <p:spPr>
          <a:xfrm>
            <a:off x="5836845" y="3720891"/>
            <a:ext cx="1246731" cy="947928"/>
          </a:xfrm>
          <a:prstGeom prst="rect">
            <a:avLst/>
          </a:prstGeom>
          <a:noFill/>
          <a:ln/>
        </p:spPr>
        <p:txBody>
          <a:bodyPr wrap="none" lIns="0" tIns="0" rIns="0" bIns="0" rtlCol="0" anchor="t"/>
          <a:lstStyle/>
          <a:p>
            <a:pPr marL="0" indent="0" algn="ctr">
              <a:lnSpc>
                <a:spcPts val="3500"/>
              </a:lnSpc>
              <a:buNone/>
            </a:pPr>
            <a:r>
              <a:rPr lang="en-US" sz="2300" b="1" kern="0" spc="-56" dirty="0">
                <a:solidFill>
                  <a:srgbClr val="FFFF00"/>
                </a:solidFill>
                <a:latin typeface="Petrona" pitchFamily="34" charset="0"/>
              </a:rPr>
              <a:t>AWS Glue</a:t>
            </a:r>
          </a:p>
          <a:p>
            <a:pPr marL="0" indent="0" algn="ctr">
              <a:lnSpc>
                <a:spcPts val="3500"/>
              </a:lnSpc>
              <a:buNone/>
            </a:pPr>
            <a:r>
              <a:rPr lang="en-US" sz="2300" b="1" kern="0" spc="-56" dirty="0">
                <a:solidFill>
                  <a:srgbClr val="FFFF00"/>
                </a:solidFill>
                <a:latin typeface="Petrona" pitchFamily="34" charset="0"/>
              </a:rPr>
              <a:t>(Crawler)</a:t>
            </a:r>
            <a:endParaRPr lang="en-US" sz="2300" dirty="0">
              <a:solidFill>
                <a:srgbClr val="FFFF00"/>
              </a:solidFill>
            </a:endParaRPr>
          </a:p>
        </p:txBody>
      </p:sp>
      <p:sp>
        <p:nvSpPr>
          <p:cNvPr id="45" name="Text 16">
            <a:extLst>
              <a:ext uri="{FF2B5EF4-FFF2-40B4-BE49-F238E27FC236}">
                <a16:creationId xmlns:a16="http://schemas.microsoft.com/office/drawing/2014/main" id="{3084936F-95A0-4A61-90CE-EF1E6AF86200}"/>
              </a:ext>
            </a:extLst>
          </p:cNvPr>
          <p:cNvSpPr/>
          <p:nvPr/>
        </p:nvSpPr>
        <p:spPr>
          <a:xfrm>
            <a:off x="8423849" y="3726109"/>
            <a:ext cx="1246731" cy="942710"/>
          </a:xfrm>
          <a:prstGeom prst="rect">
            <a:avLst/>
          </a:prstGeom>
          <a:noFill/>
          <a:ln/>
        </p:spPr>
        <p:txBody>
          <a:bodyPr wrap="none" lIns="0" tIns="0" rIns="0" bIns="0" rtlCol="0" anchor="t"/>
          <a:lstStyle/>
          <a:p>
            <a:pPr marL="0" indent="0" algn="ctr">
              <a:lnSpc>
                <a:spcPts val="3500"/>
              </a:lnSpc>
              <a:buNone/>
            </a:pPr>
            <a:r>
              <a:rPr lang="en-US" sz="2300" b="1" kern="0" spc="-56" dirty="0">
                <a:solidFill>
                  <a:srgbClr val="FFFF00"/>
                </a:solidFill>
                <a:latin typeface="Petrona" pitchFamily="34" charset="0"/>
              </a:rPr>
              <a:t>AWS Glue</a:t>
            </a:r>
          </a:p>
          <a:p>
            <a:pPr marL="0" indent="0" algn="ctr">
              <a:lnSpc>
                <a:spcPts val="3500"/>
              </a:lnSpc>
              <a:buNone/>
            </a:pPr>
            <a:r>
              <a:rPr lang="en-US" sz="2300" b="1" kern="0" spc="-56" dirty="0">
                <a:solidFill>
                  <a:srgbClr val="FFFF00"/>
                </a:solidFill>
                <a:latin typeface="Petrona" pitchFamily="34" charset="0"/>
              </a:rPr>
              <a:t>(Data Catalog)</a:t>
            </a:r>
            <a:endParaRPr lang="en-US" sz="2300" dirty="0">
              <a:solidFill>
                <a:srgbClr val="FFFF00"/>
              </a:solidFill>
            </a:endParaRPr>
          </a:p>
        </p:txBody>
      </p:sp>
      <p:sp>
        <p:nvSpPr>
          <p:cNvPr id="46" name="Text 16">
            <a:extLst>
              <a:ext uri="{FF2B5EF4-FFF2-40B4-BE49-F238E27FC236}">
                <a16:creationId xmlns:a16="http://schemas.microsoft.com/office/drawing/2014/main" id="{B68D74C6-0085-4F36-9F9B-7E7DC4B86D37}"/>
              </a:ext>
            </a:extLst>
          </p:cNvPr>
          <p:cNvSpPr/>
          <p:nvPr/>
        </p:nvSpPr>
        <p:spPr>
          <a:xfrm>
            <a:off x="10698957" y="3737891"/>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AWS Athena</a:t>
            </a:r>
            <a:endParaRPr lang="en-US" sz="2300" dirty="0">
              <a:solidFill>
                <a:srgbClr val="FFFF00"/>
              </a:solidFill>
            </a:endParaRPr>
          </a:p>
        </p:txBody>
      </p:sp>
      <p:sp>
        <p:nvSpPr>
          <p:cNvPr id="47" name="Text 16">
            <a:extLst>
              <a:ext uri="{FF2B5EF4-FFF2-40B4-BE49-F238E27FC236}">
                <a16:creationId xmlns:a16="http://schemas.microsoft.com/office/drawing/2014/main" id="{0E7892F2-F010-4505-A92B-DF4C2CF85A49}"/>
              </a:ext>
            </a:extLst>
          </p:cNvPr>
          <p:cNvSpPr/>
          <p:nvPr/>
        </p:nvSpPr>
        <p:spPr>
          <a:xfrm>
            <a:off x="13094498" y="3761841"/>
            <a:ext cx="1246731" cy="906978"/>
          </a:xfrm>
          <a:prstGeom prst="rect">
            <a:avLst/>
          </a:prstGeom>
          <a:noFill/>
          <a:ln/>
        </p:spPr>
        <p:txBody>
          <a:bodyPr wrap="none" lIns="0" tIns="0" rIns="0" bIns="0" rtlCol="0" anchor="t"/>
          <a:lstStyle/>
          <a:p>
            <a:pPr marL="0" indent="0" algn="ctr">
              <a:lnSpc>
                <a:spcPts val="3500"/>
              </a:lnSpc>
              <a:buNone/>
            </a:pPr>
            <a:r>
              <a:rPr lang="en-US" sz="2300" b="1" kern="0" spc="-56" dirty="0">
                <a:solidFill>
                  <a:srgbClr val="FFFF00"/>
                </a:solidFill>
                <a:latin typeface="Petrona" pitchFamily="34" charset="0"/>
                <a:ea typeface="Petrona" pitchFamily="34" charset="-122"/>
                <a:cs typeface="Petrona" pitchFamily="34" charset="-120"/>
              </a:rPr>
              <a:t>AWS </a:t>
            </a:r>
          </a:p>
          <a:p>
            <a:pPr marL="0" indent="0" algn="ctr">
              <a:lnSpc>
                <a:spcPts val="3500"/>
              </a:lnSpc>
              <a:buNone/>
            </a:pPr>
            <a:r>
              <a:rPr lang="en-US" sz="2300" b="1" kern="0" spc="-56" dirty="0" err="1">
                <a:solidFill>
                  <a:srgbClr val="FFFF00"/>
                </a:solidFill>
                <a:latin typeface="Petrona" pitchFamily="34" charset="0"/>
                <a:ea typeface="Petrona" pitchFamily="34" charset="-122"/>
                <a:cs typeface="Petrona" pitchFamily="34" charset="-120"/>
              </a:rPr>
              <a:t>Cloudwatch</a:t>
            </a:r>
            <a:endParaRPr lang="en-US" sz="2300" dirty="0">
              <a:solidFill>
                <a:srgbClr val="FFFF00"/>
              </a:solidFill>
            </a:endParaRPr>
          </a:p>
        </p:txBody>
      </p:sp>
      <p:sp>
        <p:nvSpPr>
          <p:cNvPr id="48" name="Text 16">
            <a:extLst>
              <a:ext uri="{FF2B5EF4-FFF2-40B4-BE49-F238E27FC236}">
                <a16:creationId xmlns:a16="http://schemas.microsoft.com/office/drawing/2014/main" id="{A5700864-90AE-43D6-86C4-B95FEDC658D9}"/>
              </a:ext>
            </a:extLst>
          </p:cNvPr>
          <p:cNvSpPr/>
          <p:nvPr/>
        </p:nvSpPr>
        <p:spPr>
          <a:xfrm>
            <a:off x="2144048" y="6661745"/>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AWS Cognito</a:t>
            </a:r>
            <a:endParaRPr lang="en-US" sz="2300" dirty="0">
              <a:solidFill>
                <a:srgbClr val="FFFF00"/>
              </a:solidFill>
            </a:endParaRPr>
          </a:p>
        </p:txBody>
      </p:sp>
      <p:sp>
        <p:nvSpPr>
          <p:cNvPr id="49" name="Text 16">
            <a:extLst>
              <a:ext uri="{FF2B5EF4-FFF2-40B4-BE49-F238E27FC236}">
                <a16:creationId xmlns:a16="http://schemas.microsoft.com/office/drawing/2014/main" id="{33143AD4-DFCF-4420-A2D2-B35DA7D9DE6D}"/>
              </a:ext>
            </a:extLst>
          </p:cNvPr>
          <p:cNvSpPr/>
          <p:nvPr/>
        </p:nvSpPr>
        <p:spPr>
          <a:xfrm>
            <a:off x="4648839" y="6661744"/>
            <a:ext cx="1246731" cy="446604"/>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IAM for Roles</a:t>
            </a:r>
            <a:endParaRPr lang="en-US" sz="2300" dirty="0">
              <a:solidFill>
                <a:srgbClr val="FFFF00"/>
              </a:solidFill>
            </a:endParaRPr>
          </a:p>
        </p:txBody>
      </p:sp>
      <p:sp>
        <p:nvSpPr>
          <p:cNvPr id="50" name="Text 16">
            <a:extLst>
              <a:ext uri="{FF2B5EF4-FFF2-40B4-BE49-F238E27FC236}">
                <a16:creationId xmlns:a16="http://schemas.microsoft.com/office/drawing/2014/main" id="{CB4E8848-3042-497D-8C68-1D5E8F606DB5}"/>
              </a:ext>
            </a:extLst>
          </p:cNvPr>
          <p:cNvSpPr/>
          <p:nvPr/>
        </p:nvSpPr>
        <p:spPr>
          <a:xfrm>
            <a:off x="7177118" y="6652649"/>
            <a:ext cx="1402281" cy="446603"/>
          </a:xfrm>
          <a:prstGeom prst="rect">
            <a:avLst/>
          </a:prstGeom>
          <a:noFill/>
          <a:ln/>
        </p:spPr>
        <p:txBody>
          <a:bodyPr wrap="none" lIns="0" tIns="0" rIns="0" bIns="0" rtlCol="0" anchor="t"/>
          <a:lstStyle/>
          <a:p>
            <a:pPr marL="0" indent="0" algn="ctr">
              <a:lnSpc>
                <a:spcPts val="3500"/>
              </a:lnSpc>
              <a:buNone/>
            </a:pPr>
            <a:r>
              <a:rPr lang="en-US" sz="2300" b="1" kern="0" spc="-56" dirty="0">
                <a:solidFill>
                  <a:srgbClr val="FFFF00"/>
                </a:solidFill>
                <a:latin typeface="Petrona" pitchFamily="34" charset="0"/>
              </a:rPr>
              <a:t>API Gateway</a:t>
            </a:r>
            <a:endParaRPr lang="en-US" sz="2300" dirty="0">
              <a:solidFill>
                <a:srgbClr val="FFFF00"/>
              </a:solidFill>
            </a:endParaRPr>
          </a:p>
        </p:txBody>
      </p:sp>
      <p:sp>
        <p:nvSpPr>
          <p:cNvPr id="51" name="Text 16">
            <a:extLst>
              <a:ext uri="{FF2B5EF4-FFF2-40B4-BE49-F238E27FC236}">
                <a16:creationId xmlns:a16="http://schemas.microsoft.com/office/drawing/2014/main" id="{28099F2F-C259-4EF0-ACF2-4A845A93C9EC}"/>
              </a:ext>
            </a:extLst>
          </p:cNvPr>
          <p:cNvSpPr/>
          <p:nvPr/>
        </p:nvSpPr>
        <p:spPr>
          <a:xfrm>
            <a:off x="12078979" y="6638508"/>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Power BI</a:t>
            </a:r>
            <a:endParaRPr lang="en-US" sz="2300" dirty="0">
              <a:solidFill>
                <a:srgbClr val="FFFF00"/>
              </a:solidFill>
            </a:endParaRPr>
          </a:p>
        </p:txBody>
      </p:sp>
      <p:sp>
        <p:nvSpPr>
          <p:cNvPr id="52" name="Text 16">
            <a:extLst>
              <a:ext uri="{FF2B5EF4-FFF2-40B4-BE49-F238E27FC236}">
                <a16:creationId xmlns:a16="http://schemas.microsoft.com/office/drawing/2014/main" id="{7A0940FD-A2E3-4104-81C3-30E14F0522FC}"/>
              </a:ext>
            </a:extLst>
          </p:cNvPr>
          <p:cNvSpPr/>
          <p:nvPr/>
        </p:nvSpPr>
        <p:spPr>
          <a:xfrm>
            <a:off x="9420921" y="6638509"/>
            <a:ext cx="1246731"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rPr>
              <a:t>AWS </a:t>
            </a:r>
            <a:r>
              <a:rPr lang="en-US" sz="2300" b="1" kern="0" spc="-56" dirty="0" err="1">
                <a:solidFill>
                  <a:srgbClr val="FFFF00"/>
                </a:solidFill>
                <a:latin typeface="Petrona" pitchFamily="34" charset="0"/>
              </a:rPr>
              <a:t>Quicksight</a:t>
            </a:r>
            <a:endParaRPr lang="en-US" sz="2300" dirty="0">
              <a:solidFill>
                <a:srgbClr val="FFFF00"/>
              </a:solidFill>
            </a:endParaRPr>
          </a:p>
        </p:txBody>
      </p:sp>
      <p:pic>
        <p:nvPicPr>
          <p:cNvPr id="7" name="Picture 6">
            <a:extLst>
              <a:ext uri="{FF2B5EF4-FFF2-40B4-BE49-F238E27FC236}">
                <a16:creationId xmlns:a16="http://schemas.microsoft.com/office/drawing/2014/main" id="{AC817FAD-C8A9-F11B-187B-4C010A20C1B6}"/>
              </a:ext>
            </a:extLst>
          </p:cNvPr>
          <p:cNvPicPr>
            <a:picLocks noChangeAspect="1"/>
          </p:cNvPicPr>
          <p:nvPr/>
        </p:nvPicPr>
        <p:blipFill>
          <a:blip r:embed="rId14"/>
          <a:stretch>
            <a:fillRect/>
          </a:stretch>
        </p:blipFill>
        <p:spPr>
          <a:xfrm>
            <a:off x="7083576" y="5109108"/>
            <a:ext cx="1495823" cy="14958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0470"/>
            <a:ext cx="10039161"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Architecture Overview </a:t>
            </a:r>
            <a:endParaRPr lang="en-US" sz="4650" dirty="0"/>
          </a:p>
        </p:txBody>
      </p:sp>
      <p:pic>
        <p:nvPicPr>
          <p:cNvPr id="15" name="Picture 14">
            <a:extLst>
              <a:ext uri="{FF2B5EF4-FFF2-40B4-BE49-F238E27FC236}">
                <a16:creationId xmlns:a16="http://schemas.microsoft.com/office/drawing/2014/main" id="{D5EA9A99-5753-7554-5221-66A799DAAFBE}"/>
              </a:ext>
            </a:extLst>
          </p:cNvPr>
          <p:cNvPicPr>
            <a:picLocks noChangeAspect="1"/>
          </p:cNvPicPr>
          <p:nvPr/>
        </p:nvPicPr>
        <p:blipFill>
          <a:blip r:embed="rId3"/>
          <a:stretch>
            <a:fillRect/>
          </a:stretch>
        </p:blipFill>
        <p:spPr>
          <a:xfrm>
            <a:off x="793790" y="1688250"/>
            <a:ext cx="9833994" cy="6541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80000"/>
            </a:srgbClr>
          </a:solidFill>
          <a:ln/>
        </p:spPr>
      </p:sp>
      <p:sp>
        <p:nvSpPr>
          <p:cNvPr id="4" name="Text 1"/>
          <p:cNvSpPr/>
          <p:nvPr/>
        </p:nvSpPr>
        <p:spPr>
          <a:xfrm>
            <a:off x="793790" y="1569839"/>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Use Case</a:t>
            </a:r>
            <a:endParaRPr lang="en-US" sz="4650" dirty="0"/>
          </a:p>
        </p:txBody>
      </p:sp>
      <p:sp>
        <p:nvSpPr>
          <p:cNvPr id="5" name="Shape 2"/>
          <p:cNvSpPr/>
          <p:nvPr/>
        </p:nvSpPr>
        <p:spPr>
          <a:xfrm>
            <a:off x="793790" y="2909411"/>
            <a:ext cx="510302" cy="510302"/>
          </a:xfrm>
          <a:prstGeom prst="roundRect">
            <a:avLst>
              <a:gd name="adj" fmla="val 18669"/>
            </a:avLst>
          </a:prstGeom>
          <a:solidFill>
            <a:srgbClr val="2F1D63"/>
          </a:solidFill>
          <a:ln w="7620">
            <a:solidFill>
              <a:srgbClr val="48367C"/>
            </a:solidFill>
            <a:prstDash val="solid"/>
          </a:ln>
        </p:spPr>
      </p:sp>
      <p:sp>
        <p:nvSpPr>
          <p:cNvPr id="6" name="Text 3"/>
          <p:cNvSpPr/>
          <p:nvPr/>
        </p:nvSpPr>
        <p:spPr>
          <a:xfrm>
            <a:off x="976074" y="2985849"/>
            <a:ext cx="145733"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1</a:t>
            </a:r>
            <a:endParaRPr lang="en-US" sz="2800" dirty="0"/>
          </a:p>
        </p:txBody>
      </p:sp>
      <p:sp>
        <p:nvSpPr>
          <p:cNvPr id="7" name="Text 4"/>
          <p:cNvSpPr/>
          <p:nvPr/>
        </p:nvSpPr>
        <p:spPr>
          <a:xfrm>
            <a:off x="1530906" y="2909411"/>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Retail Analytics</a:t>
            </a:r>
            <a:endParaRPr lang="en-US" sz="2300" dirty="0">
              <a:solidFill>
                <a:srgbClr val="FFFF00"/>
              </a:solidFill>
            </a:endParaRPr>
          </a:p>
        </p:txBody>
      </p:sp>
      <p:sp>
        <p:nvSpPr>
          <p:cNvPr id="8" name="Text 5"/>
          <p:cNvSpPr/>
          <p:nvPr/>
        </p:nvSpPr>
        <p:spPr>
          <a:xfrm>
            <a:off x="1530906" y="3417570"/>
            <a:ext cx="56709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Analyze sales data to identify trends, optimize pricing, and personalize customer experiences. Leverage customer insights to enhance marketing campaigns.</a:t>
            </a:r>
            <a:endParaRPr lang="en-US" sz="1750" dirty="0"/>
          </a:p>
        </p:txBody>
      </p:sp>
      <p:sp>
        <p:nvSpPr>
          <p:cNvPr id="9" name="Shape 6"/>
          <p:cNvSpPr/>
          <p:nvPr/>
        </p:nvSpPr>
        <p:spPr>
          <a:xfrm>
            <a:off x="7428667" y="2909411"/>
            <a:ext cx="510302" cy="510302"/>
          </a:xfrm>
          <a:prstGeom prst="roundRect">
            <a:avLst>
              <a:gd name="adj" fmla="val 18669"/>
            </a:avLst>
          </a:prstGeom>
          <a:solidFill>
            <a:srgbClr val="2F1D63"/>
          </a:solidFill>
          <a:ln w="7620">
            <a:solidFill>
              <a:srgbClr val="48367C"/>
            </a:solidFill>
            <a:prstDash val="solid"/>
          </a:ln>
        </p:spPr>
      </p:sp>
      <p:sp>
        <p:nvSpPr>
          <p:cNvPr id="10" name="Text 7"/>
          <p:cNvSpPr/>
          <p:nvPr/>
        </p:nvSpPr>
        <p:spPr>
          <a:xfrm>
            <a:off x="7586067" y="2985849"/>
            <a:ext cx="195382"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2</a:t>
            </a:r>
            <a:endParaRPr lang="en-US" sz="2800" dirty="0"/>
          </a:p>
        </p:txBody>
      </p:sp>
      <p:sp>
        <p:nvSpPr>
          <p:cNvPr id="11" name="Text 8"/>
          <p:cNvSpPr/>
          <p:nvPr/>
        </p:nvSpPr>
        <p:spPr>
          <a:xfrm>
            <a:off x="8165783" y="2909411"/>
            <a:ext cx="3663791"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Financial Risk Management</a:t>
            </a:r>
            <a:endParaRPr lang="en-US" sz="2300" dirty="0">
              <a:solidFill>
                <a:srgbClr val="FFFF00"/>
              </a:solidFill>
            </a:endParaRPr>
          </a:p>
        </p:txBody>
      </p:sp>
      <p:sp>
        <p:nvSpPr>
          <p:cNvPr id="12" name="Text 9"/>
          <p:cNvSpPr/>
          <p:nvPr/>
        </p:nvSpPr>
        <p:spPr>
          <a:xfrm>
            <a:off x="8165783" y="3417570"/>
            <a:ext cx="56709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Monitor financial transactions, identify potential fraud, and manage risk effectively by leveraging data analytics. Optimize investment strategies.</a:t>
            </a:r>
            <a:endParaRPr lang="en-US" sz="1750" dirty="0"/>
          </a:p>
        </p:txBody>
      </p:sp>
      <p:sp>
        <p:nvSpPr>
          <p:cNvPr id="13" name="Shape 10"/>
          <p:cNvSpPr/>
          <p:nvPr/>
        </p:nvSpPr>
        <p:spPr>
          <a:xfrm>
            <a:off x="793790" y="4988243"/>
            <a:ext cx="510302" cy="510302"/>
          </a:xfrm>
          <a:prstGeom prst="roundRect">
            <a:avLst>
              <a:gd name="adj" fmla="val 18669"/>
            </a:avLst>
          </a:prstGeom>
          <a:solidFill>
            <a:srgbClr val="2F1D63"/>
          </a:solidFill>
          <a:ln w="7620">
            <a:solidFill>
              <a:srgbClr val="48367C"/>
            </a:solidFill>
            <a:prstDash val="solid"/>
          </a:ln>
        </p:spPr>
      </p:sp>
      <p:sp>
        <p:nvSpPr>
          <p:cNvPr id="14" name="Text 11"/>
          <p:cNvSpPr/>
          <p:nvPr/>
        </p:nvSpPr>
        <p:spPr>
          <a:xfrm>
            <a:off x="951428" y="5064681"/>
            <a:ext cx="195024"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3</a:t>
            </a:r>
            <a:endParaRPr lang="en-US" sz="2800" dirty="0"/>
          </a:p>
        </p:txBody>
      </p:sp>
      <p:sp>
        <p:nvSpPr>
          <p:cNvPr id="15" name="Text 12"/>
          <p:cNvSpPr/>
          <p:nvPr/>
        </p:nvSpPr>
        <p:spPr>
          <a:xfrm>
            <a:off x="1530906" y="4988243"/>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Healthcare Analytics</a:t>
            </a:r>
            <a:endParaRPr lang="en-US" sz="2300" dirty="0">
              <a:solidFill>
                <a:srgbClr val="FFFF00"/>
              </a:solidFill>
            </a:endParaRPr>
          </a:p>
        </p:txBody>
      </p:sp>
      <p:sp>
        <p:nvSpPr>
          <p:cNvPr id="16" name="Text 13"/>
          <p:cNvSpPr/>
          <p:nvPr/>
        </p:nvSpPr>
        <p:spPr>
          <a:xfrm>
            <a:off x="1530906" y="5496401"/>
            <a:ext cx="56709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Analyze patient data to improve diagnoses, personalize treatment plans, and enhance healthcare outcomes. Identify trends and insights for better care.</a:t>
            </a:r>
            <a:endParaRPr lang="en-US" sz="1750" dirty="0"/>
          </a:p>
        </p:txBody>
      </p:sp>
      <p:sp>
        <p:nvSpPr>
          <p:cNvPr id="17" name="Shape 14"/>
          <p:cNvSpPr/>
          <p:nvPr/>
        </p:nvSpPr>
        <p:spPr>
          <a:xfrm>
            <a:off x="7428667" y="4988243"/>
            <a:ext cx="510302" cy="510302"/>
          </a:xfrm>
          <a:prstGeom prst="roundRect">
            <a:avLst>
              <a:gd name="adj" fmla="val 18669"/>
            </a:avLst>
          </a:prstGeom>
          <a:solidFill>
            <a:srgbClr val="2F1D63"/>
          </a:solidFill>
          <a:ln w="7620">
            <a:solidFill>
              <a:srgbClr val="48367C"/>
            </a:solidFill>
            <a:prstDash val="solid"/>
          </a:ln>
        </p:spPr>
      </p:sp>
      <p:sp>
        <p:nvSpPr>
          <p:cNvPr id="18" name="Text 15"/>
          <p:cNvSpPr/>
          <p:nvPr/>
        </p:nvSpPr>
        <p:spPr>
          <a:xfrm>
            <a:off x="7591068" y="5064681"/>
            <a:ext cx="185380"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4</a:t>
            </a:r>
            <a:endParaRPr lang="en-US" sz="2800" dirty="0"/>
          </a:p>
        </p:txBody>
      </p:sp>
      <p:sp>
        <p:nvSpPr>
          <p:cNvPr id="19" name="Text 16"/>
          <p:cNvSpPr/>
          <p:nvPr/>
        </p:nvSpPr>
        <p:spPr>
          <a:xfrm>
            <a:off x="8165783" y="4988243"/>
            <a:ext cx="4481632" cy="446603"/>
          </a:xfrm>
          <a:prstGeom prst="rect">
            <a:avLst/>
          </a:prstGeom>
          <a:noFill/>
          <a:ln/>
        </p:spPr>
        <p:txBody>
          <a:bodyPr wrap="none" lIns="0" tIns="0" rIns="0" bIns="0" rtlCol="0" anchor="t"/>
          <a:lstStyle/>
          <a:p>
            <a:pPr marL="0" indent="0">
              <a:lnSpc>
                <a:spcPts val="3500"/>
              </a:lnSpc>
              <a:buNone/>
            </a:pPr>
            <a:r>
              <a:rPr lang="en-US" sz="2300" b="1" kern="0" spc="-56" dirty="0">
                <a:solidFill>
                  <a:srgbClr val="FFFF00"/>
                </a:solidFill>
                <a:latin typeface="Petrona" pitchFamily="34" charset="0"/>
                <a:ea typeface="Petrona" pitchFamily="34" charset="-122"/>
                <a:cs typeface="Petrona" pitchFamily="34" charset="-120"/>
              </a:rPr>
              <a:t>College Analytics Dashboard</a:t>
            </a:r>
            <a:endParaRPr lang="en-US" sz="2300" dirty="0">
              <a:solidFill>
                <a:srgbClr val="FFFF00"/>
              </a:solidFill>
            </a:endParaRPr>
          </a:p>
        </p:txBody>
      </p:sp>
      <p:sp>
        <p:nvSpPr>
          <p:cNvPr id="20" name="Text 17"/>
          <p:cNvSpPr/>
          <p:nvPr/>
        </p:nvSpPr>
        <p:spPr>
          <a:xfrm>
            <a:off x="8165783" y="5570934"/>
            <a:ext cx="56709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To provide educators with an interactive dashboard that visualizes student performance, attendance, and engagement data for data-driven decision-making.</a:t>
            </a:r>
            <a:endParaRPr lang="en-US" sz="1750" dirty="0"/>
          </a:p>
        </p:txBody>
      </p:sp>
    </p:spTree>
    <p:extLst>
      <p:ext uri="{BB962C8B-B14F-4D97-AF65-F5344CB8AC3E}">
        <p14:creationId xmlns:p14="http://schemas.microsoft.com/office/powerpoint/2010/main" val="1949339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725374" y="0"/>
            <a:ext cx="3905026" cy="8229600"/>
          </a:xfrm>
          <a:prstGeom prst="rect">
            <a:avLst/>
          </a:prstGeom>
        </p:spPr>
      </p:pic>
      <p:sp>
        <p:nvSpPr>
          <p:cNvPr id="3" name="Text 0"/>
          <p:cNvSpPr/>
          <p:nvPr/>
        </p:nvSpPr>
        <p:spPr>
          <a:xfrm>
            <a:off x="793790" y="571509"/>
            <a:ext cx="6707981"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Key Features and Benefits</a:t>
            </a:r>
            <a:endParaRPr lang="en-US" sz="4650" dirty="0"/>
          </a:p>
        </p:txBody>
      </p:sp>
      <p:sp>
        <p:nvSpPr>
          <p:cNvPr id="4" name="Shape 1"/>
          <p:cNvSpPr/>
          <p:nvPr/>
        </p:nvSpPr>
        <p:spPr>
          <a:xfrm>
            <a:off x="793790" y="1933456"/>
            <a:ext cx="4579263" cy="2791539"/>
          </a:xfrm>
          <a:prstGeom prst="roundRect">
            <a:avLst>
              <a:gd name="adj" fmla="val 3413"/>
            </a:avLst>
          </a:prstGeom>
          <a:solidFill>
            <a:srgbClr val="2F1D63"/>
          </a:solidFill>
          <a:ln w="7620">
            <a:solidFill>
              <a:srgbClr val="48367C"/>
            </a:solidFill>
            <a:prstDash val="solid"/>
          </a:ln>
        </p:spPr>
      </p:sp>
      <p:sp>
        <p:nvSpPr>
          <p:cNvPr id="5" name="Text 2"/>
          <p:cNvSpPr/>
          <p:nvPr/>
        </p:nvSpPr>
        <p:spPr>
          <a:xfrm>
            <a:off x="1028224" y="2167890"/>
            <a:ext cx="3337441"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Business Ready Dashboard</a:t>
            </a:r>
            <a:endParaRPr lang="en-US" sz="2300" dirty="0">
              <a:solidFill>
                <a:srgbClr val="FFFF00"/>
              </a:solidFill>
            </a:endParaRPr>
          </a:p>
        </p:txBody>
      </p:sp>
      <p:sp>
        <p:nvSpPr>
          <p:cNvPr id="6" name="Text 3"/>
          <p:cNvSpPr/>
          <p:nvPr/>
        </p:nvSpPr>
        <p:spPr>
          <a:xfrm>
            <a:off x="1028224" y="2676049"/>
            <a:ext cx="4110395" cy="1852920"/>
          </a:xfrm>
          <a:prstGeom prst="rect">
            <a:avLst/>
          </a:prstGeom>
          <a:noFill/>
          <a:ln/>
        </p:spPr>
        <p:txBody>
          <a:bodyPr wrap="square" lIns="0" tIns="0" rIns="0" bIns="0" rtlCol="0" anchor="t"/>
          <a:lstStyle/>
          <a:p>
            <a:pPr>
              <a:lnSpc>
                <a:spcPts val="2850"/>
              </a:lnSpc>
            </a:pPr>
            <a:r>
              <a:rPr lang="en-US" sz="1750" kern="0" spc="-36" dirty="0">
                <a:solidFill>
                  <a:srgbClr val="E0D6DE"/>
                </a:solidFill>
                <a:latin typeface="Inter" pitchFamily="34" charset="0"/>
                <a:ea typeface="Inter" pitchFamily="34" charset="-122"/>
                <a:cs typeface="Inter" pitchFamily="34" charset="-120"/>
              </a:rPr>
              <a:t>1. Enables decision makers to access visualized insights through Power BI or AWS </a:t>
            </a:r>
            <a:r>
              <a:rPr lang="en-US" sz="1750" kern="0" spc="-36" dirty="0" err="1">
                <a:solidFill>
                  <a:srgbClr val="E0D6DE"/>
                </a:solidFill>
                <a:latin typeface="Inter" pitchFamily="34" charset="0"/>
                <a:ea typeface="Inter" pitchFamily="34" charset="-122"/>
                <a:cs typeface="Inter" pitchFamily="34" charset="-120"/>
              </a:rPr>
              <a:t>QuickSight</a:t>
            </a:r>
            <a:endParaRPr lang="en-US" sz="1750" kern="0" spc="-36" dirty="0">
              <a:solidFill>
                <a:srgbClr val="E0D6DE"/>
              </a:solidFill>
              <a:latin typeface="Inter" pitchFamily="34" charset="0"/>
              <a:ea typeface="Inter" pitchFamily="34" charset="-122"/>
              <a:cs typeface="Inter" pitchFamily="34" charset="-120"/>
            </a:endParaRPr>
          </a:p>
          <a:p>
            <a:pPr>
              <a:lnSpc>
                <a:spcPts val="2850"/>
              </a:lnSpc>
            </a:pPr>
            <a:r>
              <a:rPr lang="en-US" sz="1750" kern="0" spc="-36" dirty="0">
                <a:solidFill>
                  <a:srgbClr val="E0D6DE"/>
                </a:solidFill>
                <a:latin typeface="Inter" pitchFamily="34" charset="0"/>
                <a:ea typeface="Inter" pitchFamily="34" charset="-122"/>
                <a:cs typeface="Inter" pitchFamily="34" charset="-120"/>
              </a:rPr>
              <a:t>2. Dashboards can be refreshed and reused.</a:t>
            </a:r>
          </a:p>
        </p:txBody>
      </p:sp>
      <p:sp>
        <p:nvSpPr>
          <p:cNvPr id="7" name="Shape 4"/>
          <p:cNvSpPr/>
          <p:nvPr/>
        </p:nvSpPr>
        <p:spPr>
          <a:xfrm>
            <a:off x="5599867" y="1933456"/>
            <a:ext cx="4579263" cy="2791539"/>
          </a:xfrm>
          <a:prstGeom prst="roundRect">
            <a:avLst>
              <a:gd name="adj" fmla="val 3413"/>
            </a:avLst>
          </a:prstGeom>
          <a:solidFill>
            <a:srgbClr val="2F1D63"/>
          </a:solidFill>
          <a:ln w="7620">
            <a:solidFill>
              <a:srgbClr val="48367C"/>
            </a:solidFill>
            <a:prstDash val="solid"/>
          </a:ln>
        </p:spPr>
      </p:sp>
      <p:sp>
        <p:nvSpPr>
          <p:cNvPr id="8" name="Text 5"/>
          <p:cNvSpPr/>
          <p:nvPr/>
        </p:nvSpPr>
        <p:spPr>
          <a:xfrm>
            <a:off x="5834301" y="2167890"/>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Improved Data Accuracy</a:t>
            </a:r>
            <a:endParaRPr lang="en-US" sz="2300" b="1" dirty="0">
              <a:solidFill>
                <a:srgbClr val="FFFF00"/>
              </a:solidFill>
            </a:endParaRPr>
          </a:p>
        </p:txBody>
      </p:sp>
      <p:sp>
        <p:nvSpPr>
          <p:cNvPr id="9" name="Text 6"/>
          <p:cNvSpPr/>
          <p:nvPr/>
        </p:nvSpPr>
        <p:spPr>
          <a:xfrm>
            <a:off x="5834300" y="2606715"/>
            <a:ext cx="4110395" cy="150808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1. Ensures consistent cleaning logic for all uploaded files</a:t>
            </a:r>
          </a:p>
          <a:p>
            <a:pPr marL="0" indent="0">
              <a:lnSpc>
                <a:spcPts val="2850"/>
              </a:lnSpc>
              <a:buNone/>
            </a:pPr>
            <a:r>
              <a:rPr lang="en-US" sz="1750" kern="0" spc="-36" dirty="0">
                <a:solidFill>
                  <a:srgbClr val="E0D6DE"/>
                </a:solidFill>
                <a:latin typeface="Inter" pitchFamily="34" charset="0"/>
                <a:ea typeface="Inter" pitchFamily="34" charset="-122"/>
              </a:rPr>
              <a:t>2. Avoids human errors during data prep. </a:t>
            </a:r>
          </a:p>
        </p:txBody>
      </p:sp>
      <p:sp>
        <p:nvSpPr>
          <p:cNvPr id="10" name="Shape 7"/>
          <p:cNvSpPr/>
          <p:nvPr/>
        </p:nvSpPr>
        <p:spPr>
          <a:xfrm>
            <a:off x="793790" y="4951809"/>
            <a:ext cx="4579263" cy="2428637"/>
          </a:xfrm>
          <a:prstGeom prst="roundRect">
            <a:avLst>
              <a:gd name="adj" fmla="val 3923"/>
            </a:avLst>
          </a:prstGeom>
          <a:solidFill>
            <a:srgbClr val="2F1D63"/>
          </a:solidFill>
          <a:ln w="7620">
            <a:solidFill>
              <a:srgbClr val="48367C"/>
            </a:solidFill>
            <a:prstDash val="solid"/>
          </a:ln>
        </p:spPr>
      </p:sp>
      <p:sp>
        <p:nvSpPr>
          <p:cNvPr id="11" name="Text 8"/>
          <p:cNvSpPr/>
          <p:nvPr/>
        </p:nvSpPr>
        <p:spPr>
          <a:xfrm>
            <a:off x="1028224" y="5186243"/>
            <a:ext cx="3288983"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User-friendly Frond-end</a:t>
            </a:r>
            <a:endParaRPr lang="en-US" sz="2300" dirty="0">
              <a:solidFill>
                <a:srgbClr val="FFFF00"/>
              </a:solidFill>
            </a:endParaRPr>
          </a:p>
        </p:txBody>
      </p:sp>
      <p:sp>
        <p:nvSpPr>
          <p:cNvPr id="12" name="Text 9"/>
          <p:cNvSpPr/>
          <p:nvPr/>
        </p:nvSpPr>
        <p:spPr>
          <a:xfrm>
            <a:off x="1028224" y="5694402"/>
            <a:ext cx="41103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1. No technical knowledge needed for users to upload data.</a:t>
            </a:r>
          </a:p>
          <a:p>
            <a:pPr marL="0" indent="0">
              <a:lnSpc>
                <a:spcPts val="2850"/>
              </a:lnSpc>
              <a:buNone/>
            </a:pPr>
            <a:r>
              <a:rPr lang="en-US" sz="1750" kern="0" spc="-36" dirty="0">
                <a:solidFill>
                  <a:srgbClr val="E0D6DE"/>
                </a:solidFill>
                <a:latin typeface="Inter" pitchFamily="34" charset="0"/>
                <a:ea typeface="Inter" pitchFamily="34" charset="-122"/>
              </a:rPr>
              <a:t>2. Ideal for non-technical stakeholders to submit data.</a:t>
            </a:r>
            <a:endParaRPr lang="en-US" sz="1750" dirty="0"/>
          </a:p>
        </p:txBody>
      </p:sp>
      <p:sp>
        <p:nvSpPr>
          <p:cNvPr id="13" name="Shape 10"/>
          <p:cNvSpPr/>
          <p:nvPr/>
        </p:nvSpPr>
        <p:spPr>
          <a:xfrm>
            <a:off x="5599867" y="4962567"/>
            <a:ext cx="4579263" cy="2428637"/>
          </a:xfrm>
          <a:prstGeom prst="roundRect">
            <a:avLst>
              <a:gd name="adj" fmla="val 3923"/>
            </a:avLst>
          </a:prstGeom>
          <a:solidFill>
            <a:srgbClr val="2F1D63"/>
          </a:solidFill>
          <a:ln w="7620">
            <a:solidFill>
              <a:srgbClr val="48367C"/>
            </a:solidFill>
            <a:prstDash val="solid"/>
          </a:ln>
        </p:spPr>
      </p:sp>
      <p:sp>
        <p:nvSpPr>
          <p:cNvPr id="14" name="Text 11"/>
          <p:cNvSpPr/>
          <p:nvPr/>
        </p:nvSpPr>
        <p:spPr>
          <a:xfrm>
            <a:off x="5834301" y="5186243"/>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FF00"/>
                </a:solidFill>
                <a:latin typeface="Petrona" pitchFamily="34" charset="0"/>
                <a:ea typeface="Petrona" pitchFamily="34" charset="-122"/>
                <a:cs typeface="Petrona" pitchFamily="34" charset="-120"/>
              </a:rPr>
              <a:t>Global Reach - </a:t>
            </a:r>
            <a:r>
              <a:rPr lang="en-US" sz="2300" b="1" kern="0" spc="-47" dirty="0" err="1">
                <a:solidFill>
                  <a:srgbClr val="FFFF00"/>
                </a:solidFill>
                <a:latin typeface="Petrona" pitchFamily="34" charset="0"/>
                <a:ea typeface="Petrona" pitchFamily="34" charset="-122"/>
                <a:cs typeface="Petrona" pitchFamily="34" charset="-120"/>
              </a:rPr>
              <a:t>Cloudfront</a:t>
            </a:r>
            <a:endParaRPr lang="en-US" sz="2300" dirty="0">
              <a:solidFill>
                <a:srgbClr val="FFFF00"/>
              </a:solidFill>
            </a:endParaRPr>
          </a:p>
        </p:txBody>
      </p:sp>
      <p:sp>
        <p:nvSpPr>
          <p:cNvPr id="15" name="Text 12"/>
          <p:cNvSpPr/>
          <p:nvPr/>
        </p:nvSpPr>
        <p:spPr>
          <a:xfrm>
            <a:off x="5834301" y="5694402"/>
            <a:ext cx="41103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AWS has a global network of data centers, allowing you to access and process data from anywhere in the world.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032543"/>
            <a:ext cx="6580584"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Security and Compliance</a:t>
            </a:r>
            <a:endParaRPr lang="en-US" sz="4650" dirty="0"/>
          </a:p>
        </p:txBody>
      </p:sp>
      <p:pic>
        <p:nvPicPr>
          <p:cNvPr id="4" name="Image 1" descr="preencoded.png"/>
          <p:cNvPicPr>
            <a:picLocks noChangeAspect="1"/>
          </p:cNvPicPr>
          <p:nvPr/>
        </p:nvPicPr>
        <p:blipFill>
          <a:blip r:embed="rId4"/>
          <a:stretch>
            <a:fillRect/>
          </a:stretch>
        </p:blipFill>
        <p:spPr>
          <a:xfrm>
            <a:off x="4451390" y="2288977"/>
            <a:ext cx="566976" cy="566976"/>
          </a:xfrm>
          <a:prstGeom prst="rect">
            <a:avLst/>
          </a:prstGeom>
        </p:spPr>
      </p:pic>
      <p:sp>
        <p:nvSpPr>
          <p:cNvPr id="5" name="Text 1"/>
          <p:cNvSpPr/>
          <p:nvPr/>
        </p:nvSpPr>
        <p:spPr>
          <a:xfrm>
            <a:off x="4451390" y="308276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Data Encryption</a:t>
            </a:r>
            <a:endParaRPr lang="en-US" sz="2300" dirty="0"/>
          </a:p>
        </p:txBody>
      </p:sp>
      <p:sp>
        <p:nvSpPr>
          <p:cNvPr id="6" name="Text 2"/>
          <p:cNvSpPr/>
          <p:nvPr/>
        </p:nvSpPr>
        <p:spPr>
          <a:xfrm>
            <a:off x="4451390" y="3590925"/>
            <a:ext cx="452247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Data is encrypted at rest and in transit to protect sensitive information.</a:t>
            </a:r>
            <a:endParaRPr lang="en-US" sz="1750" dirty="0"/>
          </a:p>
        </p:txBody>
      </p:sp>
      <p:pic>
        <p:nvPicPr>
          <p:cNvPr id="7" name="Image 2" descr="preencoded.png"/>
          <p:cNvPicPr>
            <a:picLocks noChangeAspect="1"/>
          </p:cNvPicPr>
          <p:nvPr/>
        </p:nvPicPr>
        <p:blipFill>
          <a:blip r:embed="rId5"/>
          <a:stretch>
            <a:fillRect/>
          </a:stretch>
        </p:blipFill>
        <p:spPr>
          <a:xfrm>
            <a:off x="9314021" y="2288977"/>
            <a:ext cx="566976" cy="566976"/>
          </a:xfrm>
          <a:prstGeom prst="rect">
            <a:avLst/>
          </a:prstGeom>
        </p:spPr>
      </p:pic>
      <p:sp>
        <p:nvSpPr>
          <p:cNvPr id="8" name="Text 3"/>
          <p:cNvSpPr/>
          <p:nvPr/>
        </p:nvSpPr>
        <p:spPr>
          <a:xfrm>
            <a:off x="9314021" y="308276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Access Control</a:t>
            </a:r>
            <a:endParaRPr lang="en-US" sz="2300" dirty="0"/>
          </a:p>
        </p:txBody>
      </p:sp>
      <p:sp>
        <p:nvSpPr>
          <p:cNvPr id="9" name="Text 4"/>
          <p:cNvSpPr/>
          <p:nvPr/>
        </p:nvSpPr>
        <p:spPr>
          <a:xfrm>
            <a:off x="9314021" y="3590925"/>
            <a:ext cx="45225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Granular access controls are implemented to restrict unauthorized access to data.</a:t>
            </a:r>
            <a:endParaRPr lang="en-US" sz="1750" dirty="0"/>
          </a:p>
        </p:txBody>
      </p:sp>
      <p:pic>
        <p:nvPicPr>
          <p:cNvPr id="10" name="Image 3" descr="preencoded.png"/>
          <p:cNvPicPr>
            <a:picLocks noChangeAspect="1"/>
          </p:cNvPicPr>
          <p:nvPr/>
        </p:nvPicPr>
        <p:blipFill>
          <a:blip r:embed="rId6"/>
          <a:stretch>
            <a:fillRect/>
          </a:stretch>
        </p:blipFill>
        <p:spPr>
          <a:xfrm>
            <a:off x="4692550" y="5033900"/>
            <a:ext cx="566976" cy="566976"/>
          </a:xfrm>
          <a:prstGeom prst="rect">
            <a:avLst/>
          </a:prstGeom>
        </p:spPr>
      </p:pic>
      <p:sp>
        <p:nvSpPr>
          <p:cNvPr id="11" name="Text 5"/>
          <p:cNvSpPr/>
          <p:nvPr/>
        </p:nvSpPr>
        <p:spPr>
          <a:xfrm>
            <a:off x="4451389" y="566804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Auditing and Logging</a:t>
            </a:r>
            <a:endParaRPr lang="en-US" sz="2300" dirty="0"/>
          </a:p>
        </p:txBody>
      </p:sp>
      <p:sp>
        <p:nvSpPr>
          <p:cNvPr id="12" name="Text 6"/>
          <p:cNvSpPr/>
          <p:nvPr/>
        </p:nvSpPr>
        <p:spPr>
          <a:xfrm>
            <a:off x="4451390" y="6318046"/>
            <a:ext cx="452247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Detailed logs and audit trails are maintained to track user activity and system events.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130936" cy="8229600"/>
          </a:xfrm>
          <a:prstGeom prst="rect">
            <a:avLst/>
          </a:prstGeom>
        </p:spPr>
      </p:pic>
      <p:sp>
        <p:nvSpPr>
          <p:cNvPr id="3" name="Text 0"/>
          <p:cNvSpPr/>
          <p:nvPr/>
        </p:nvSpPr>
        <p:spPr>
          <a:xfrm>
            <a:off x="4451390" y="2642389"/>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Summary</a:t>
            </a:r>
            <a:endParaRPr lang="en-US" sz="4650" dirty="0"/>
          </a:p>
        </p:txBody>
      </p:sp>
      <p:sp>
        <p:nvSpPr>
          <p:cNvPr id="4" name="Text 1"/>
          <p:cNvSpPr/>
          <p:nvPr/>
        </p:nvSpPr>
        <p:spPr>
          <a:xfrm>
            <a:off x="4451390" y="3673023"/>
            <a:ext cx="9385221" cy="1451610"/>
          </a:xfrm>
          <a:prstGeom prst="rect">
            <a:avLst/>
          </a:prstGeom>
          <a:noFill/>
          <a:ln/>
        </p:spPr>
        <p:txBody>
          <a:bodyPr wrap="square" lIns="0" tIns="0" rIns="0" bIns="0" rtlCol="0" anchor="t"/>
          <a:lstStyle/>
          <a:p>
            <a:pPr marL="0" indent="0">
              <a:lnSpc>
                <a:spcPts val="2850"/>
              </a:lnSpc>
              <a:buNone/>
            </a:pPr>
            <a:r>
              <a:rPr lang="en-US" sz="2000" kern="0" spc="-36" dirty="0">
                <a:solidFill>
                  <a:srgbClr val="E0D6DE"/>
                </a:solidFill>
                <a:latin typeface="Inter" pitchFamily="34" charset="0"/>
                <a:ea typeface="Inter" pitchFamily="34" charset="-122"/>
                <a:cs typeface="Inter" pitchFamily="34" charset="-120"/>
              </a:rPr>
              <a:t>Nexus DataLens is a comprehensive data analytics solution that empowers businesses to leverage the power of AWS cloud services for seamless data processing, analysis, and visualization. With its scalability, flexibility, and security features, Nexus DataLens provides a reliable and efficient platform for data-driven decision-making.</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09687"/>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Q&amp;A</a:t>
            </a:r>
            <a:endParaRPr lang="en-US" sz="4650" dirty="0"/>
          </a:p>
        </p:txBody>
      </p:sp>
      <p:sp>
        <p:nvSpPr>
          <p:cNvPr id="4" name="Text 1"/>
          <p:cNvSpPr/>
          <p:nvPr/>
        </p:nvSpPr>
        <p:spPr>
          <a:xfrm>
            <a:off x="793790" y="4294108"/>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This is the time for questions and discussions. Please feel free to ask anything you want.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6536</TotalTime>
  <Words>462</Words>
  <Application>Microsoft Office PowerPoint</Application>
  <PresentationFormat>Custom</PresentationFormat>
  <Paragraphs>67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Petrona</vt:lpstr>
      <vt:lpstr>Inter</vt:lpstr>
      <vt:lpstr>Nirmala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2115112-SHAIKH RUKSANA KHATUN</cp:lastModifiedBy>
  <cp:revision>22</cp:revision>
  <dcterms:created xsi:type="dcterms:W3CDTF">2024-09-27T07:16:29Z</dcterms:created>
  <dcterms:modified xsi:type="dcterms:W3CDTF">2025-08-07T19:29:06Z</dcterms:modified>
</cp:coreProperties>
</file>